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09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8E1634-5B7E-4DB2-9625-BADA5E693FCC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C9979E-ABE9-4916-94E8-A6CB87868AA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4ECAA9F-AF01-4F4E-BA93-D371CEC7DCD3}" type="slidenum">
              <a:rPr lang="en-US">
                <a:solidFill>
                  <a:prstClr val="black"/>
                </a:solidFill>
              </a:rPr>
              <a:pPr/>
              <a:t>1</a:t>
            </a:fld>
            <a:endParaRPr lang="en-US">
              <a:solidFill>
                <a:prstClr val="black"/>
              </a:solidFill>
            </a:endParaRPr>
          </a:p>
        </p:txBody>
      </p:sp>
      <p:sp>
        <p:nvSpPr>
          <p:cNvPr id="5427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F827BCF-5EAE-4C78-9369-47122A72AB64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1288341-C1AA-480B-904E-33A3930C27BD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22FC260-9FC8-4DFE-A8B6-2A63E598CCD9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517A1C6-A489-4918-94F6-C7311C49681C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9C5108D-F82F-41BF-92EE-F49ACB87BD79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>
  <p:cSld name="Title, Text and Clip 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371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981200"/>
            <a:ext cx="4038600" cy="3886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lipArt Placeholder 3"/>
          <p:cNvSpPr>
            <a:spLocks noGrp="1"/>
          </p:cNvSpPr>
          <p:nvPr>
            <p:ph type="clipArt" sz="half" idx="2"/>
          </p:nvPr>
        </p:nvSpPr>
        <p:spPr>
          <a:xfrm>
            <a:off x="4648200" y="1981200"/>
            <a:ext cx="4038600" cy="38862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AC65430-B268-4836-93D2-3D2F840D5B0D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371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457200" y="1981200"/>
            <a:ext cx="8229600" cy="38862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C61C764-4849-4FCC-B51E-637755EEA8B2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13716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981200"/>
            <a:ext cx="4038600" cy="3886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4038600" cy="18669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4000500"/>
            <a:ext cx="4038600" cy="18669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BBC1054-AE92-4B6A-8784-B9F133D3C64C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C92B4C6-5C78-425A-89B8-77D9D90C53B1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8486C13-22AE-4949-BDE8-A4BEE9EE777E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5B4FB87-AC43-4900-9CED-896B588B6FCD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8750796-75F7-41CD-9651-0060C450B7BB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5676517-D980-4A3D-8577-AB96682D4CF0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8D41060-1217-4F5B-867D-014366EA6740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AF8D278-CDFF-438A-AD83-B96B7C9A0E20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C772B0E-7F90-4EC3-819F-26F4CA9F3ED5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2051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32051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</a:defRPr>
            </a:lvl1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 smtClean="0">
              <a:solidFill>
                <a:srgbClr val="000000"/>
              </a:solidFill>
            </a:endParaRPr>
          </a:p>
        </p:txBody>
      </p:sp>
      <p:sp>
        <p:nvSpPr>
          <p:cNvPr id="32051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43FA4581-BC90-493B-9D4C-967CD4B2C70C}" type="slidenum">
              <a:rPr lang="en-US" smtClean="0">
                <a:solidFill>
                  <a:srgbClr val="000000"/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en-US" smtClean="0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ransition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304800" y="304800"/>
            <a:ext cx="8534400" cy="762000"/>
          </a:xfrm>
          <a:prstGeom prst="rect">
            <a:avLst/>
          </a:prstGeom>
          <a:noFill/>
          <a:ln w="76200" cmpd="tri">
            <a:noFill/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/>
          <a:p>
            <a:pPr algn="r" fontAlgn="base">
              <a:spcBef>
                <a:spcPct val="50000"/>
              </a:spcBef>
              <a:spcAft>
                <a:spcPct val="0"/>
              </a:spcAft>
            </a:pPr>
            <a:r>
              <a:rPr lang="en-US" sz="4400" b="1" dirty="0">
                <a:solidFill>
                  <a:srgbClr val="0000CC"/>
                </a:solidFill>
                <a:latin typeface="Times New Roman" pitchFamily="18" charset="0"/>
              </a:rPr>
              <a:t>Professional Growth System</a:t>
            </a:r>
          </a:p>
        </p:txBody>
      </p:sp>
      <p:grpSp>
        <p:nvGrpSpPr>
          <p:cNvPr id="2" name="Group 3"/>
          <p:cNvGrpSpPr>
            <a:grpSpLocks/>
          </p:cNvGrpSpPr>
          <p:nvPr/>
        </p:nvGrpSpPr>
        <p:grpSpPr bwMode="auto">
          <a:xfrm>
            <a:off x="2133600" y="990600"/>
            <a:ext cx="6858000" cy="5113338"/>
            <a:chOff x="1344" y="720"/>
            <a:chExt cx="4320" cy="3221"/>
          </a:xfrm>
        </p:grpSpPr>
        <p:grpSp>
          <p:nvGrpSpPr>
            <p:cNvPr id="3" name="Group 4"/>
            <p:cNvGrpSpPr>
              <a:grpSpLocks/>
            </p:cNvGrpSpPr>
            <p:nvPr/>
          </p:nvGrpSpPr>
          <p:grpSpPr bwMode="auto">
            <a:xfrm>
              <a:off x="3024" y="720"/>
              <a:ext cx="2496" cy="728"/>
              <a:chOff x="3024" y="720"/>
              <a:chExt cx="2496" cy="728"/>
            </a:xfrm>
          </p:grpSpPr>
          <p:sp>
            <p:nvSpPr>
              <p:cNvPr id="12321" name="Line 5"/>
              <p:cNvSpPr>
                <a:spLocks noChangeShapeType="1"/>
              </p:cNvSpPr>
              <p:nvPr/>
            </p:nvSpPr>
            <p:spPr bwMode="auto">
              <a:xfrm>
                <a:off x="3360" y="720"/>
                <a:ext cx="960" cy="432"/>
              </a:xfrm>
              <a:prstGeom prst="line">
                <a:avLst/>
              </a:prstGeom>
              <a:noFill/>
              <a:ln w="12700">
                <a:solidFill>
                  <a:srgbClr val="0000CC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/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b="1">
                  <a:solidFill>
                    <a:srgbClr val="000000"/>
                  </a:solidFill>
                  <a:latin typeface="Garamond" pitchFamily="18" charset="0"/>
                </a:endParaRPr>
              </a:p>
            </p:txBody>
          </p:sp>
          <p:sp>
            <p:nvSpPr>
              <p:cNvPr id="12322" name="Text Box 6"/>
              <p:cNvSpPr txBox="1">
                <a:spLocks noChangeArrowheads="1"/>
              </p:cNvSpPr>
              <p:nvPr/>
            </p:nvSpPr>
            <p:spPr bwMode="auto">
              <a:xfrm>
                <a:off x="3024" y="1152"/>
                <a:ext cx="2496" cy="296"/>
              </a:xfrm>
              <a:prstGeom prst="rect">
                <a:avLst/>
              </a:prstGeom>
              <a:noFill/>
              <a:ln w="12700" algn="ctr">
                <a:solidFill>
                  <a:srgbClr val="0000CC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/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  <a:tabLst>
                    <a:tab pos="239713" algn="l"/>
                    <a:tab pos="566738" algn="l"/>
                  </a:tabLst>
                </a:pPr>
                <a:r>
                  <a:rPr lang="en-US" sz="2400" b="1" dirty="0">
                    <a:solidFill>
                      <a:srgbClr val="0000CC"/>
                    </a:solidFill>
                    <a:latin typeface="Times New Roman" pitchFamily="18" charset="0"/>
                  </a:rPr>
                  <a:t>Professional Development</a:t>
                </a:r>
              </a:p>
            </p:txBody>
          </p:sp>
        </p:grpSp>
        <p:grpSp>
          <p:nvGrpSpPr>
            <p:cNvPr id="4" name="Group 7"/>
            <p:cNvGrpSpPr>
              <a:grpSpLocks/>
            </p:cNvGrpSpPr>
            <p:nvPr/>
          </p:nvGrpSpPr>
          <p:grpSpPr bwMode="auto">
            <a:xfrm>
              <a:off x="4416" y="1440"/>
              <a:ext cx="1248" cy="1334"/>
              <a:chOff x="4416" y="1440"/>
              <a:chExt cx="1248" cy="1334"/>
            </a:xfrm>
          </p:grpSpPr>
          <p:sp>
            <p:nvSpPr>
              <p:cNvPr id="12319" name="Line 8"/>
              <p:cNvSpPr>
                <a:spLocks noChangeShapeType="1"/>
              </p:cNvSpPr>
              <p:nvPr/>
            </p:nvSpPr>
            <p:spPr bwMode="auto">
              <a:xfrm>
                <a:off x="4416" y="1440"/>
                <a:ext cx="720" cy="576"/>
              </a:xfrm>
              <a:prstGeom prst="line">
                <a:avLst/>
              </a:prstGeom>
              <a:noFill/>
              <a:ln w="12700">
                <a:solidFill>
                  <a:srgbClr val="0000CC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/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b="1">
                  <a:solidFill>
                    <a:srgbClr val="000000"/>
                  </a:solidFill>
                  <a:latin typeface="Garamond" pitchFamily="18" charset="0"/>
                </a:endParaRPr>
              </a:p>
            </p:txBody>
          </p:sp>
          <p:sp>
            <p:nvSpPr>
              <p:cNvPr id="12320" name="Text Box 9"/>
              <p:cNvSpPr txBox="1">
                <a:spLocks noChangeArrowheads="1"/>
              </p:cNvSpPr>
              <p:nvPr/>
            </p:nvSpPr>
            <p:spPr bwMode="auto">
              <a:xfrm>
                <a:off x="4560" y="2016"/>
                <a:ext cx="1104" cy="758"/>
              </a:xfrm>
              <a:prstGeom prst="rect">
                <a:avLst/>
              </a:prstGeom>
              <a:solidFill>
                <a:srgbClr val="0000CC"/>
              </a:solidFill>
              <a:ln w="12700" algn="ctr">
                <a:solidFill>
                  <a:srgbClr val="0000CC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/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  <a:tabLst>
                    <a:tab pos="239713" algn="l"/>
                    <a:tab pos="566738" algn="l"/>
                  </a:tabLst>
                </a:pPr>
                <a:r>
                  <a:rPr lang="en-US" b="1" dirty="0">
                    <a:solidFill>
                      <a:srgbClr val="FFFFFF"/>
                    </a:solidFill>
                    <a:latin typeface="Times New Roman" pitchFamily="18" charset="0"/>
                  </a:rPr>
                  <a:t>Skillful Teaching and Leading coursework</a:t>
                </a:r>
              </a:p>
            </p:txBody>
          </p:sp>
        </p:grpSp>
        <p:grpSp>
          <p:nvGrpSpPr>
            <p:cNvPr id="5" name="Group 10"/>
            <p:cNvGrpSpPr>
              <a:grpSpLocks/>
            </p:cNvGrpSpPr>
            <p:nvPr/>
          </p:nvGrpSpPr>
          <p:grpSpPr bwMode="auto">
            <a:xfrm>
              <a:off x="3648" y="1440"/>
              <a:ext cx="768" cy="1814"/>
              <a:chOff x="3648" y="1440"/>
              <a:chExt cx="768" cy="1814"/>
            </a:xfrm>
          </p:grpSpPr>
          <p:sp>
            <p:nvSpPr>
              <p:cNvPr id="12317" name="Line 11"/>
              <p:cNvSpPr>
                <a:spLocks noChangeShapeType="1"/>
              </p:cNvSpPr>
              <p:nvPr/>
            </p:nvSpPr>
            <p:spPr bwMode="auto">
              <a:xfrm flipH="1">
                <a:off x="4128" y="1440"/>
                <a:ext cx="0" cy="1056"/>
              </a:xfrm>
              <a:prstGeom prst="line">
                <a:avLst/>
              </a:prstGeom>
              <a:noFill/>
              <a:ln w="12700">
                <a:solidFill>
                  <a:srgbClr val="0000CC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/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b="1">
                  <a:solidFill>
                    <a:srgbClr val="000000"/>
                  </a:solidFill>
                  <a:latin typeface="Garamond" pitchFamily="18" charset="0"/>
                </a:endParaRPr>
              </a:p>
            </p:txBody>
          </p:sp>
          <p:sp>
            <p:nvSpPr>
              <p:cNvPr id="12318" name="Text Box 12"/>
              <p:cNvSpPr txBox="1">
                <a:spLocks noChangeArrowheads="1"/>
              </p:cNvSpPr>
              <p:nvPr/>
            </p:nvSpPr>
            <p:spPr bwMode="auto">
              <a:xfrm>
                <a:off x="3648" y="2496"/>
                <a:ext cx="768" cy="758"/>
              </a:xfrm>
              <a:prstGeom prst="rect">
                <a:avLst/>
              </a:prstGeom>
              <a:noFill/>
              <a:ln w="12700" algn="ctr">
                <a:solidFill>
                  <a:srgbClr val="0000CC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/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  <a:tabLst>
                    <a:tab pos="239713" algn="l"/>
                    <a:tab pos="566738" algn="l"/>
                  </a:tabLst>
                </a:pPr>
                <a:r>
                  <a:rPr lang="en-US" b="1">
                    <a:solidFill>
                      <a:srgbClr val="000000"/>
                    </a:solidFill>
                    <a:latin typeface="Times New Roman" pitchFamily="18" charset="0"/>
                  </a:rPr>
                  <a:t>School leadership team       training</a:t>
                </a:r>
              </a:p>
            </p:txBody>
          </p:sp>
        </p:grpSp>
        <p:grpSp>
          <p:nvGrpSpPr>
            <p:cNvPr id="6" name="Group 13"/>
            <p:cNvGrpSpPr>
              <a:grpSpLocks/>
            </p:cNvGrpSpPr>
            <p:nvPr/>
          </p:nvGrpSpPr>
          <p:grpSpPr bwMode="auto">
            <a:xfrm>
              <a:off x="2256" y="1440"/>
              <a:ext cx="1296" cy="1401"/>
              <a:chOff x="2256" y="1488"/>
              <a:chExt cx="1296" cy="1401"/>
            </a:xfrm>
          </p:grpSpPr>
          <p:sp>
            <p:nvSpPr>
              <p:cNvPr id="12315" name="Line 14"/>
              <p:cNvSpPr>
                <a:spLocks noChangeShapeType="1"/>
              </p:cNvSpPr>
              <p:nvPr/>
            </p:nvSpPr>
            <p:spPr bwMode="auto">
              <a:xfrm flipH="1">
                <a:off x="2880" y="1488"/>
                <a:ext cx="672" cy="816"/>
              </a:xfrm>
              <a:prstGeom prst="line">
                <a:avLst/>
              </a:prstGeom>
              <a:noFill/>
              <a:ln w="12700">
                <a:solidFill>
                  <a:srgbClr val="0000CC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/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b="1">
                  <a:solidFill>
                    <a:srgbClr val="000000"/>
                  </a:solidFill>
                  <a:latin typeface="Garamond" pitchFamily="18" charset="0"/>
                </a:endParaRPr>
              </a:p>
            </p:txBody>
          </p:sp>
          <p:sp>
            <p:nvSpPr>
              <p:cNvPr id="12316" name="Text Box 15"/>
              <p:cNvSpPr txBox="1">
                <a:spLocks noChangeArrowheads="1"/>
              </p:cNvSpPr>
              <p:nvPr/>
            </p:nvSpPr>
            <p:spPr bwMode="auto">
              <a:xfrm>
                <a:off x="2256" y="2304"/>
                <a:ext cx="1008" cy="585"/>
              </a:xfrm>
              <a:prstGeom prst="rect">
                <a:avLst/>
              </a:prstGeom>
              <a:noFill/>
              <a:ln w="12700" algn="ctr">
                <a:solidFill>
                  <a:srgbClr val="0000CC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/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  <a:tabLst>
                    <a:tab pos="239713" algn="l"/>
                    <a:tab pos="566738" algn="l"/>
                  </a:tabLst>
                </a:pPr>
                <a:r>
                  <a:rPr lang="en-US" b="1">
                    <a:solidFill>
                      <a:srgbClr val="000000"/>
                    </a:solidFill>
                    <a:latin typeface="Times New Roman" pitchFamily="18" charset="0"/>
                  </a:rPr>
                  <a:t>Consulting Teachers / PAR panel</a:t>
                </a:r>
              </a:p>
            </p:txBody>
          </p:sp>
        </p:grpSp>
        <p:grpSp>
          <p:nvGrpSpPr>
            <p:cNvPr id="7" name="Group 16"/>
            <p:cNvGrpSpPr>
              <a:grpSpLocks/>
            </p:cNvGrpSpPr>
            <p:nvPr/>
          </p:nvGrpSpPr>
          <p:grpSpPr bwMode="auto">
            <a:xfrm>
              <a:off x="1344" y="1440"/>
              <a:ext cx="2832" cy="2501"/>
              <a:chOff x="1344" y="1440"/>
              <a:chExt cx="2832" cy="2501"/>
            </a:xfrm>
          </p:grpSpPr>
          <p:sp>
            <p:nvSpPr>
              <p:cNvPr id="12313" name="Line 17"/>
              <p:cNvSpPr>
                <a:spLocks noChangeShapeType="1"/>
              </p:cNvSpPr>
              <p:nvPr/>
            </p:nvSpPr>
            <p:spPr bwMode="auto">
              <a:xfrm flipH="1">
                <a:off x="3120" y="1440"/>
                <a:ext cx="912" cy="1872"/>
              </a:xfrm>
              <a:prstGeom prst="line">
                <a:avLst/>
              </a:prstGeom>
              <a:noFill/>
              <a:ln w="12700">
                <a:solidFill>
                  <a:srgbClr val="0000CC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/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b="1">
                  <a:solidFill>
                    <a:srgbClr val="000000"/>
                  </a:solidFill>
                  <a:latin typeface="Garamond" pitchFamily="18" charset="0"/>
                </a:endParaRPr>
              </a:p>
            </p:txBody>
          </p:sp>
          <p:sp>
            <p:nvSpPr>
              <p:cNvPr id="12314" name="Text Box 18"/>
              <p:cNvSpPr txBox="1">
                <a:spLocks noChangeArrowheads="1"/>
              </p:cNvSpPr>
              <p:nvPr/>
            </p:nvSpPr>
            <p:spPr bwMode="auto">
              <a:xfrm>
                <a:off x="1344" y="3312"/>
                <a:ext cx="2832" cy="629"/>
              </a:xfrm>
              <a:prstGeom prst="rect">
                <a:avLst/>
              </a:prstGeom>
              <a:noFill/>
              <a:ln w="12700" algn="ctr">
                <a:solidFill>
                  <a:srgbClr val="0000CC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/>
              <a:p>
                <a:pPr algn="ctr" fontAlgn="base">
                  <a:lnSpc>
                    <a:spcPct val="85000"/>
                  </a:lnSpc>
                  <a:spcBef>
                    <a:spcPct val="35000"/>
                  </a:spcBef>
                  <a:spcAft>
                    <a:spcPct val="0"/>
                  </a:spcAft>
                </a:pPr>
                <a:r>
                  <a:rPr lang="en-US" b="1">
                    <a:solidFill>
                      <a:srgbClr val="000000"/>
                    </a:solidFill>
                    <a:latin typeface="Times New Roman" pitchFamily="18" charset="0"/>
                  </a:rPr>
                  <a:t>Professional Goal-Setting &amp; Reflection</a:t>
                </a:r>
              </a:p>
              <a:p>
                <a:pPr algn="ctr" fontAlgn="base">
                  <a:lnSpc>
                    <a:spcPct val="85000"/>
                  </a:lnSpc>
                  <a:spcBef>
                    <a:spcPct val="35000"/>
                  </a:spcBef>
                  <a:spcAft>
                    <a:spcPct val="0"/>
                  </a:spcAft>
                </a:pPr>
                <a:r>
                  <a:rPr lang="en-US" b="1">
                    <a:solidFill>
                      <a:srgbClr val="000000"/>
                    </a:solidFill>
                    <a:latin typeface="Times New Roman" pitchFamily="18" charset="0"/>
                  </a:rPr>
                  <a:t>PDP</a:t>
                </a:r>
              </a:p>
              <a:p>
                <a:pPr algn="ctr" fontAlgn="base">
                  <a:lnSpc>
                    <a:spcPct val="85000"/>
                  </a:lnSpc>
                  <a:spcBef>
                    <a:spcPct val="35000"/>
                  </a:spcBef>
                  <a:spcAft>
                    <a:spcPct val="0"/>
                  </a:spcAft>
                </a:pPr>
                <a:r>
                  <a:rPr lang="en-US" b="1">
                    <a:solidFill>
                      <a:srgbClr val="000000"/>
                    </a:solidFill>
                    <a:latin typeface="Times New Roman" pitchFamily="18" charset="0"/>
                  </a:rPr>
                  <a:t>Portfolio</a:t>
                </a:r>
              </a:p>
            </p:txBody>
          </p:sp>
        </p:grpSp>
        <p:grpSp>
          <p:nvGrpSpPr>
            <p:cNvPr id="8" name="Group 19"/>
            <p:cNvGrpSpPr>
              <a:grpSpLocks/>
            </p:cNvGrpSpPr>
            <p:nvPr/>
          </p:nvGrpSpPr>
          <p:grpSpPr bwMode="auto">
            <a:xfrm>
              <a:off x="4224" y="1440"/>
              <a:ext cx="1344" cy="2025"/>
              <a:chOff x="4224" y="1440"/>
              <a:chExt cx="1344" cy="2025"/>
            </a:xfrm>
          </p:grpSpPr>
          <p:sp>
            <p:nvSpPr>
              <p:cNvPr id="12309" name="Line 20"/>
              <p:cNvSpPr>
                <a:spLocks noChangeShapeType="1"/>
              </p:cNvSpPr>
              <p:nvPr/>
            </p:nvSpPr>
            <p:spPr bwMode="auto">
              <a:xfrm>
                <a:off x="4224" y="1440"/>
                <a:ext cx="336" cy="1440"/>
              </a:xfrm>
              <a:prstGeom prst="line">
                <a:avLst/>
              </a:prstGeom>
              <a:noFill/>
              <a:ln w="12700">
                <a:solidFill>
                  <a:srgbClr val="0000CC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/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b="1">
                  <a:solidFill>
                    <a:srgbClr val="000000"/>
                  </a:solidFill>
                  <a:latin typeface="Garamond" pitchFamily="18" charset="0"/>
                </a:endParaRPr>
              </a:p>
            </p:txBody>
          </p:sp>
          <p:sp>
            <p:nvSpPr>
              <p:cNvPr id="12310" name="Text Box 21"/>
              <p:cNvSpPr txBox="1">
                <a:spLocks noChangeArrowheads="1"/>
              </p:cNvSpPr>
              <p:nvPr/>
            </p:nvSpPr>
            <p:spPr bwMode="auto">
              <a:xfrm>
                <a:off x="4512" y="2880"/>
                <a:ext cx="1056" cy="585"/>
              </a:xfrm>
              <a:prstGeom prst="rect">
                <a:avLst/>
              </a:prstGeom>
              <a:noFill/>
              <a:ln w="12700" algn="ctr">
                <a:solidFill>
                  <a:srgbClr val="0000CC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/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  <a:tabLst>
                    <a:tab pos="239713" algn="l"/>
                    <a:tab pos="566738" algn="l"/>
                  </a:tabLst>
                </a:pPr>
                <a:r>
                  <a:rPr lang="en-US" b="1">
                    <a:solidFill>
                      <a:srgbClr val="000000"/>
                    </a:solidFill>
                    <a:latin typeface="Times New Roman" pitchFamily="18" charset="0"/>
                  </a:rPr>
                  <a:t>Staff Development Teacher</a:t>
                </a:r>
              </a:p>
            </p:txBody>
          </p:sp>
        </p:grpSp>
      </p:grpSp>
      <p:grpSp>
        <p:nvGrpSpPr>
          <p:cNvPr id="9" name="Group 24"/>
          <p:cNvGrpSpPr>
            <a:grpSpLocks/>
          </p:cNvGrpSpPr>
          <p:nvPr/>
        </p:nvGrpSpPr>
        <p:grpSpPr bwMode="auto">
          <a:xfrm>
            <a:off x="228600" y="990600"/>
            <a:ext cx="3886200" cy="4022725"/>
            <a:chOff x="144" y="720"/>
            <a:chExt cx="2448" cy="2534"/>
          </a:xfrm>
        </p:grpSpPr>
        <p:grpSp>
          <p:nvGrpSpPr>
            <p:cNvPr id="10" name="Group 25"/>
            <p:cNvGrpSpPr>
              <a:grpSpLocks/>
            </p:cNvGrpSpPr>
            <p:nvPr/>
          </p:nvGrpSpPr>
          <p:grpSpPr bwMode="auto">
            <a:xfrm>
              <a:off x="384" y="720"/>
              <a:ext cx="2208" cy="1296"/>
              <a:chOff x="384" y="720"/>
              <a:chExt cx="2208" cy="1296"/>
            </a:xfrm>
          </p:grpSpPr>
          <p:sp>
            <p:nvSpPr>
              <p:cNvPr id="12301" name="Line 26"/>
              <p:cNvSpPr>
                <a:spLocks noChangeShapeType="1"/>
              </p:cNvSpPr>
              <p:nvPr/>
            </p:nvSpPr>
            <p:spPr bwMode="auto">
              <a:xfrm flipH="1">
                <a:off x="1440" y="720"/>
                <a:ext cx="1152" cy="480"/>
              </a:xfrm>
              <a:prstGeom prst="line">
                <a:avLst/>
              </a:prstGeom>
              <a:noFill/>
              <a:ln w="12700">
                <a:solidFill>
                  <a:srgbClr val="0000CC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/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b="1">
                  <a:solidFill>
                    <a:srgbClr val="000000"/>
                  </a:solidFill>
                  <a:latin typeface="Garamond" pitchFamily="18" charset="0"/>
                </a:endParaRPr>
              </a:p>
            </p:txBody>
          </p:sp>
          <p:sp>
            <p:nvSpPr>
              <p:cNvPr id="12302" name="Text Box 27"/>
              <p:cNvSpPr txBox="1">
                <a:spLocks noChangeArrowheads="1"/>
              </p:cNvSpPr>
              <p:nvPr/>
            </p:nvSpPr>
            <p:spPr bwMode="auto">
              <a:xfrm>
                <a:off x="384" y="1200"/>
                <a:ext cx="2064" cy="816"/>
              </a:xfrm>
              <a:prstGeom prst="rect">
                <a:avLst/>
              </a:prstGeom>
              <a:noFill/>
              <a:ln w="12700">
                <a:solidFill>
                  <a:srgbClr val="0000CC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/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en-US" sz="2400" b="1" dirty="0">
                    <a:solidFill>
                      <a:srgbClr val="0000CC"/>
                    </a:solidFill>
                    <a:latin typeface="Times New Roman" pitchFamily="18" charset="0"/>
                  </a:rPr>
                  <a:t>Standards</a:t>
                </a:r>
              </a:p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en-US" b="1" dirty="0">
                    <a:solidFill>
                      <a:srgbClr val="000000"/>
                    </a:solidFill>
                    <a:latin typeface="Times New Roman" pitchFamily="18" charset="0"/>
                  </a:rPr>
                  <a:t>Performance criteria</a:t>
                </a:r>
              </a:p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en-US" b="1" dirty="0">
                    <a:solidFill>
                      <a:srgbClr val="000000"/>
                    </a:solidFill>
                    <a:latin typeface="Times New Roman" pitchFamily="18" charset="0"/>
                  </a:rPr>
                  <a:t>Descriptive examples</a:t>
                </a:r>
              </a:p>
            </p:txBody>
          </p:sp>
        </p:grpSp>
        <p:grpSp>
          <p:nvGrpSpPr>
            <p:cNvPr id="11" name="Group 28"/>
            <p:cNvGrpSpPr>
              <a:grpSpLocks/>
            </p:cNvGrpSpPr>
            <p:nvPr/>
          </p:nvGrpSpPr>
          <p:grpSpPr bwMode="auto">
            <a:xfrm>
              <a:off x="144" y="2016"/>
              <a:ext cx="912" cy="892"/>
              <a:chOff x="144" y="2016"/>
              <a:chExt cx="912" cy="892"/>
            </a:xfrm>
          </p:grpSpPr>
          <p:sp>
            <p:nvSpPr>
              <p:cNvPr id="12299" name="Line 29"/>
              <p:cNvSpPr>
                <a:spLocks noChangeShapeType="1"/>
              </p:cNvSpPr>
              <p:nvPr/>
            </p:nvSpPr>
            <p:spPr bwMode="auto">
              <a:xfrm flipH="1">
                <a:off x="720" y="2016"/>
                <a:ext cx="325" cy="480"/>
              </a:xfrm>
              <a:prstGeom prst="line">
                <a:avLst/>
              </a:prstGeom>
              <a:noFill/>
              <a:ln w="12700">
                <a:solidFill>
                  <a:srgbClr val="0000CC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/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b="1">
                  <a:solidFill>
                    <a:srgbClr val="000000"/>
                  </a:solidFill>
                  <a:latin typeface="Garamond" pitchFamily="18" charset="0"/>
                </a:endParaRPr>
              </a:p>
            </p:txBody>
          </p:sp>
          <p:sp>
            <p:nvSpPr>
              <p:cNvPr id="12300" name="Text Box 30"/>
              <p:cNvSpPr txBox="1">
                <a:spLocks noChangeArrowheads="1"/>
              </p:cNvSpPr>
              <p:nvPr/>
            </p:nvSpPr>
            <p:spPr bwMode="auto">
              <a:xfrm>
                <a:off x="144" y="2496"/>
                <a:ext cx="912" cy="412"/>
              </a:xfrm>
              <a:prstGeom prst="rect">
                <a:avLst/>
              </a:prstGeom>
              <a:noFill/>
              <a:ln w="12700">
                <a:solidFill>
                  <a:srgbClr val="0000CC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/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</a:pPr>
                <a:r>
                  <a:rPr lang="en-US" b="1">
                    <a:solidFill>
                      <a:srgbClr val="000000"/>
                    </a:solidFill>
                    <a:latin typeface="Times New Roman" pitchFamily="18" charset="0"/>
                  </a:rPr>
                  <a:t>Professional growth cycle</a:t>
                </a:r>
              </a:p>
            </p:txBody>
          </p:sp>
        </p:grpSp>
        <p:grpSp>
          <p:nvGrpSpPr>
            <p:cNvPr id="12" name="Group 31"/>
            <p:cNvGrpSpPr>
              <a:grpSpLocks/>
            </p:cNvGrpSpPr>
            <p:nvPr/>
          </p:nvGrpSpPr>
          <p:grpSpPr bwMode="auto">
            <a:xfrm>
              <a:off x="1104" y="2016"/>
              <a:ext cx="949" cy="1238"/>
              <a:chOff x="1104" y="2016"/>
              <a:chExt cx="949" cy="1238"/>
            </a:xfrm>
          </p:grpSpPr>
          <p:sp>
            <p:nvSpPr>
              <p:cNvPr id="12297" name="Line 32"/>
              <p:cNvSpPr>
                <a:spLocks noChangeShapeType="1"/>
              </p:cNvSpPr>
              <p:nvPr/>
            </p:nvSpPr>
            <p:spPr bwMode="auto">
              <a:xfrm>
                <a:off x="1344" y="2016"/>
                <a:ext cx="336" cy="480"/>
              </a:xfrm>
              <a:prstGeom prst="line">
                <a:avLst/>
              </a:prstGeom>
              <a:noFill/>
              <a:ln w="12700">
                <a:solidFill>
                  <a:srgbClr val="0000CC"/>
                </a:solidFill>
                <a:round/>
                <a:headEnd type="none" w="sm" len="sm"/>
                <a:tailEnd type="none" w="sm" len="sm"/>
              </a:ln>
            </p:spPr>
            <p:txBody>
              <a:bodyPr/>
              <a:lstStyle/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b="1">
                  <a:solidFill>
                    <a:srgbClr val="000000"/>
                  </a:solidFill>
                  <a:latin typeface="Garamond" pitchFamily="18" charset="0"/>
                </a:endParaRPr>
              </a:p>
            </p:txBody>
          </p:sp>
          <p:sp>
            <p:nvSpPr>
              <p:cNvPr id="12298" name="Text Box 33"/>
              <p:cNvSpPr txBox="1">
                <a:spLocks noChangeArrowheads="1"/>
              </p:cNvSpPr>
              <p:nvPr/>
            </p:nvSpPr>
            <p:spPr bwMode="auto">
              <a:xfrm>
                <a:off x="1104" y="2496"/>
                <a:ext cx="949" cy="758"/>
              </a:xfrm>
              <a:prstGeom prst="rect">
                <a:avLst/>
              </a:prstGeom>
              <a:solidFill>
                <a:srgbClr val="0000CC"/>
              </a:solidFill>
              <a:ln w="12700" algn="ctr">
                <a:solidFill>
                  <a:srgbClr val="0000CC"/>
                </a:solidFill>
                <a:miter lim="800000"/>
                <a:headEnd type="none" w="sm" len="sm"/>
                <a:tailEnd type="none" w="sm" len="sm"/>
              </a:ln>
            </p:spPr>
            <p:txBody>
              <a:bodyPr>
                <a:spAutoFit/>
              </a:bodyPr>
              <a:lstStyle/>
              <a:p>
                <a:pPr algn="ctr" fontAlgn="base">
                  <a:spcBef>
                    <a:spcPct val="50000"/>
                  </a:spcBef>
                  <a:spcAft>
                    <a:spcPct val="0"/>
                  </a:spcAft>
                  <a:tabLst>
                    <a:tab pos="239713" algn="l"/>
                    <a:tab pos="566738" algn="l"/>
                  </a:tabLst>
                </a:pPr>
                <a:r>
                  <a:rPr lang="en-US" b="1" dirty="0">
                    <a:solidFill>
                      <a:srgbClr val="FFFFFF"/>
                    </a:solidFill>
                    <a:latin typeface="Times New Roman" pitchFamily="18" charset="0"/>
                  </a:rPr>
                  <a:t>Observation, evaluation, clear feedback</a:t>
                </a:r>
              </a:p>
            </p:txBody>
          </p:sp>
        </p:grpSp>
      </p:grpSp>
      <p:pic>
        <p:nvPicPr>
          <p:cNvPr id="12293" name="Picture 35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 rot="20731101">
            <a:off x="247059" y="255537"/>
            <a:ext cx="1112396" cy="1457325"/>
          </a:xfrm>
          <a:prstGeom prst="rect">
            <a:avLst/>
          </a:prstGeom>
          <a:noFill/>
          <a:ln w="9525">
            <a:solidFill>
              <a:srgbClr val="0000CC"/>
            </a:solidFill>
            <a:miter lim="800000"/>
            <a:headEnd/>
            <a:tailEnd/>
          </a:ln>
          <a:effectLst>
            <a:outerShdw blurRad="50800" dist="38100" dir="8100000" algn="tr" rotWithShape="0">
              <a:srgbClr val="8FAAFF">
                <a:alpha val="40000"/>
              </a:srgbClr>
            </a:outerShdw>
          </a:effectLst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6_Default Design">
  <a:themeElements>
    <a:clrScheme name="2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2_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  <a:cs typeface="Arial" charset="0"/>
          </a:defRPr>
        </a:defPPr>
      </a:lstStyle>
    </a:lnDef>
  </a:objectDefaults>
  <a:extraClrSchemeLst>
    <a:extraClrScheme>
      <a:clrScheme name="2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43</Words>
  <Application>Microsoft Office PowerPoint</Application>
  <PresentationFormat>On-screen Show (4:3)</PresentationFormat>
  <Paragraphs>15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6_Default Design</vt:lpstr>
      <vt:lpstr>Slide 1</vt:lpstr>
    </vt:vector>
  </TitlesOfParts>
  <Company>MCPS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esmaykat</dc:creator>
  <cp:lastModifiedBy>esmaykat</cp:lastModifiedBy>
  <cp:revision>1</cp:revision>
  <dcterms:created xsi:type="dcterms:W3CDTF">2011-09-09T17:17:00Z</dcterms:created>
  <dcterms:modified xsi:type="dcterms:W3CDTF">2011-09-09T17:17:18Z</dcterms:modified>
</cp:coreProperties>
</file>

<file path=docProps/thumbnail.jpeg>
</file>