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0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08B90-7519-4020-B93B-6F25834CFD52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13488-00AE-4E74-A0E8-58B350EF25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34950" y="228600"/>
            <a:ext cx="8472488" cy="6477000"/>
            <a:chOff x="148" y="144"/>
            <a:chExt cx="5337" cy="408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48" y="144"/>
              <a:ext cx="5338" cy="4080"/>
              <a:chOff x="148" y="240"/>
              <a:chExt cx="5338" cy="4080"/>
            </a:xfrm>
          </p:grpSpPr>
          <p:grpSp>
            <p:nvGrpSpPr>
              <p:cNvPr id="7" name="Group 6"/>
              <p:cNvGrpSpPr>
                <a:grpSpLocks/>
              </p:cNvGrpSpPr>
              <p:nvPr/>
            </p:nvGrpSpPr>
            <p:grpSpPr bwMode="auto">
              <a:xfrm>
                <a:off x="1659" y="240"/>
                <a:ext cx="2709" cy="2028"/>
                <a:chOff x="1824" y="240"/>
                <a:chExt cx="2489" cy="1857"/>
              </a:xfrm>
            </p:grpSpPr>
            <p:sp>
              <p:nvSpPr>
                <p:cNvPr id="60" name="Freeform 5"/>
                <p:cNvSpPr>
                  <a:spLocks/>
                </p:cNvSpPr>
                <p:nvPr/>
              </p:nvSpPr>
              <p:spPr bwMode="auto">
                <a:xfrm>
                  <a:off x="1824" y="240"/>
                  <a:ext cx="1857" cy="1857"/>
                </a:xfrm>
                <a:custGeom>
                  <a:avLst/>
                  <a:gdLst>
                    <a:gd name="T0" fmla="*/ 1613 w 1734"/>
                    <a:gd name="T1" fmla="*/ 0 h 1734"/>
                    <a:gd name="T2" fmla="*/ 0 w 1734"/>
                    <a:gd name="T3" fmla="*/ 3214 h 1734"/>
                    <a:gd name="T4" fmla="*/ 3214 w 1734"/>
                    <a:gd name="T5" fmla="*/ 3214 h 1734"/>
                    <a:gd name="T6" fmla="*/ 1613 w 1734"/>
                    <a:gd name="T7" fmla="*/ 0 h 173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34"/>
                    <a:gd name="T13" fmla="*/ 0 h 1734"/>
                    <a:gd name="T14" fmla="*/ 1734 w 1734"/>
                    <a:gd name="T15" fmla="*/ 1734 h 173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34" h="1734">
                      <a:moveTo>
                        <a:pt x="870" y="0"/>
                      </a:moveTo>
                      <a:lnTo>
                        <a:pt x="0" y="1734"/>
                      </a:lnTo>
                      <a:lnTo>
                        <a:pt x="1734" y="1734"/>
                      </a:lnTo>
                      <a:lnTo>
                        <a:pt x="87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6"/>
                <p:cNvSpPr>
                  <a:spLocks noChangeShapeType="1"/>
                </p:cNvSpPr>
                <p:nvPr/>
              </p:nvSpPr>
              <p:spPr bwMode="auto">
                <a:xfrm>
                  <a:off x="1995" y="1769"/>
                  <a:ext cx="1522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7"/>
                <p:cNvSpPr>
                  <a:spLocks noChangeShapeType="1"/>
                </p:cNvSpPr>
                <p:nvPr/>
              </p:nvSpPr>
              <p:spPr bwMode="auto">
                <a:xfrm>
                  <a:off x="2152" y="1433"/>
                  <a:ext cx="118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8"/>
                <p:cNvSpPr>
                  <a:spLocks noChangeShapeType="1"/>
                </p:cNvSpPr>
                <p:nvPr/>
              </p:nvSpPr>
              <p:spPr bwMode="auto">
                <a:xfrm>
                  <a:off x="2310" y="1111"/>
                  <a:ext cx="877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9"/>
                <p:cNvSpPr>
                  <a:spLocks noChangeShapeType="1"/>
                </p:cNvSpPr>
                <p:nvPr/>
              </p:nvSpPr>
              <p:spPr bwMode="auto">
                <a:xfrm>
                  <a:off x="2736" y="1440"/>
                  <a:ext cx="19" cy="6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411" y="1232"/>
                  <a:ext cx="902" cy="3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  <a:ea typeface="ＭＳ Ｐゴシック" pitchFamily="34" charset="-128"/>
                    </a:rPr>
                    <a:t>CURRICULUM</a:t>
                  </a:r>
                </a:p>
                <a:p>
                  <a:pPr>
                    <a:defRPr/>
                  </a:pPr>
                  <a:r>
                    <a:rPr lang="en-US" sz="16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  <a:ea typeface="ＭＳ Ｐゴシック" pitchFamily="34" charset="-128"/>
                    </a:rPr>
                    <a:t>PLANNING</a:t>
                  </a:r>
                  <a:endParaRPr lang="en-US" sz="28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ea typeface="ＭＳ Ｐゴシック" pitchFamily="34" charset="-128"/>
                  </a:endParaRPr>
                </a:p>
              </p:txBody>
            </p:sp>
          </p:grpSp>
          <p:grpSp>
            <p:nvGrpSpPr>
              <p:cNvPr id="8" name="Group 11"/>
              <p:cNvGrpSpPr>
                <a:grpSpLocks/>
              </p:cNvGrpSpPr>
              <p:nvPr/>
            </p:nvGrpSpPr>
            <p:grpSpPr bwMode="auto">
              <a:xfrm>
                <a:off x="1290" y="2268"/>
                <a:ext cx="3558" cy="711"/>
                <a:chOff x="1507" y="2092"/>
                <a:chExt cx="3269" cy="651"/>
              </a:xfrm>
            </p:grpSpPr>
            <p:grpSp>
              <p:nvGrpSpPr>
                <p:cNvPr id="53" name="Group 12"/>
                <p:cNvGrpSpPr>
                  <a:grpSpLocks/>
                </p:cNvGrpSpPr>
                <p:nvPr/>
              </p:nvGrpSpPr>
              <p:grpSpPr bwMode="auto">
                <a:xfrm>
                  <a:off x="1507" y="2092"/>
                  <a:ext cx="3269" cy="651"/>
                  <a:chOff x="1507" y="2092"/>
                  <a:chExt cx="3269" cy="651"/>
                </a:xfrm>
              </p:grpSpPr>
              <p:grpSp>
                <p:nvGrpSpPr>
                  <p:cNvPr id="55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1507" y="2092"/>
                    <a:ext cx="2523" cy="651"/>
                    <a:chOff x="1507" y="2092"/>
                    <a:chExt cx="2523" cy="651"/>
                  </a:xfrm>
                </p:grpSpPr>
                <p:sp>
                  <p:nvSpPr>
                    <p:cNvPr id="57" name="Freeform 14"/>
                    <p:cNvSpPr>
                      <a:spLocks/>
                    </p:cNvSpPr>
                    <p:nvPr/>
                  </p:nvSpPr>
                  <p:spPr bwMode="auto">
                    <a:xfrm>
                      <a:off x="1507" y="2092"/>
                      <a:ext cx="2523" cy="651"/>
                    </a:xfrm>
                    <a:custGeom>
                      <a:avLst/>
                      <a:gdLst>
                        <a:gd name="T0" fmla="*/ 585 w 2355"/>
                        <a:gd name="T1" fmla="*/ 0 h 608"/>
                        <a:gd name="T2" fmla="*/ 0 w 2355"/>
                        <a:gd name="T3" fmla="*/ 1125 h 608"/>
                        <a:gd name="T4" fmla="*/ 4379 w 2355"/>
                        <a:gd name="T5" fmla="*/ 1125 h 608"/>
                        <a:gd name="T6" fmla="*/ 3810 w 2355"/>
                        <a:gd name="T7" fmla="*/ 0 h 608"/>
                        <a:gd name="T8" fmla="*/ 585 w 2355"/>
                        <a:gd name="T9" fmla="*/ 0 h 6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355"/>
                        <a:gd name="T16" fmla="*/ 0 h 608"/>
                        <a:gd name="T17" fmla="*/ 2355 w 2355"/>
                        <a:gd name="T18" fmla="*/ 608 h 6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355" h="608">
                          <a:moveTo>
                            <a:pt x="314" y="0"/>
                          </a:moveTo>
                          <a:lnTo>
                            <a:pt x="0" y="608"/>
                          </a:lnTo>
                          <a:lnTo>
                            <a:pt x="2355" y="608"/>
                          </a:lnTo>
                          <a:lnTo>
                            <a:pt x="2048" y="0"/>
                          </a:lnTo>
                          <a:lnTo>
                            <a:pt x="314" y="0"/>
                          </a:lnTo>
                          <a:close/>
                        </a:path>
                      </a:pathLst>
                    </a:custGeom>
                    <a:solidFill>
                      <a:srgbClr val="66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8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52" y="2483"/>
                      <a:ext cx="224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9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75" y="2092"/>
                      <a:ext cx="0" cy="3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56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30" y="2311"/>
                    <a:ext cx="846" cy="194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34" charset="-128"/>
                      </a:rPr>
                      <a:t>MOTIVATION</a:t>
                    </a:r>
                  </a:p>
                </p:txBody>
              </p:sp>
            </p:grpSp>
            <p:sp>
              <p:nvSpPr>
                <p:cNvPr id="54" name="Line 18"/>
                <p:cNvSpPr>
                  <a:spLocks noChangeShapeType="1"/>
                </p:cNvSpPr>
                <p:nvPr/>
              </p:nvSpPr>
              <p:spPr bwMode="auto">
                <a:xfrm>
                  <a:off x="1844" y="2092"/>
                  <a:ext cx="1864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19"/>
              <p:cNvGrpSpPr>
                <a:grpSpLocks/>
              </p:cNvGrpSpPr>
              <p:nvPr/>
            </p:nvGrpSpPr>
            <p:grpSpPr bwMode="auto">
              <a:xfrm>
                <a:off x="1119" y="2949"/>
                <a:ext cx="4257" cy="395"/>
                <a:chOff x="1350" y="2716"/>
                <a:chExt cx="3911" cy="361"/>
              </a:xfrm>
            </p:grpSpPr>
            <p:grpSp>
              <p:nvGrpSpPr>
                <p:cNvPr id="45" name="Group 20"/>
                <p:cNvGrpSpPr>
                  <a:grpSpLocks/>
                </p:cNvGrpSpPr>
                <p:nvPr/>
              </p:nvGrpSpPr>
              <p:grpSpPr bwMode="auto">
                <a:xfrm>
                  <a:off x="1350" y="2716"/>
                  <a:ext cx="3911" cy="361"/>
                  <a:chOff x="1350" y="2716"/>
                  <a:chExt cx="3911" cy="361"/>
                </a:xfrm>
              </p:grpSpPr>
              <p:grpSp>
                <p:nvGrpSpPr>
                  <p:cNvPr id="47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1350" y="2752"/>
                    <a:ext cx="2844" cy="325"/>
                    <a:chOff x="1350" y="2752"/>
                    <a:chExt cx="2844" cy="325"/>
                  </a:xfrm>
                </p:grpSpPr>
                <p:sp>
                  <p:nvSpPr>
                    <p:cNvPr id="49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1350" y="2752"/>
                      <a:ext cx="2844" cy="323"/>
                    </a:xfrm>
                    <a:custGeom>
                      <a:avLst/>
                      <a:gdLst>
                        <a:gd name="T0" fmla="*/ 285 w 2656"/>
                        <a:gd name="T1" fmla="*/ 0 h 301"/>
                        <a:gd name="T2" fmla="*/ 0 w 2656"/>
                        <a:gd name="T3" fmla="*/ 568 h 301"/>
                        <a:gd name="T4" fmla="*/ 4915 w 2656"/>
                        <a:gd name="T5" fmla="*/ 568 h 301"/>
                        <a:gd name="T6" fmla="*/ 4645 w 2656"/>
                        <a:gd name="T7" fmla="*/ 0 h 301"/>
                        <a:gd name="T8" fmla="*/ 285 w 2656"/>
                        <a:gd name="T9" fmla="*/ 0 h 30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56"/>
                        <a:gd name="T16" fmla="*/ 0 h 301"/>
                        <a:gd name="T17" fmla="*/ 2656 w 2656"/>
                        <a:gd name="T18" fmla="*/ 301 h 30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56" h="301">
                          <a:moveTo>
                            <a:pt x="154" y="0"/>
                          </a:moveTo>
                          <a:lnTo>
                            <a:pt x="0" y="301"/>
                          </a:lnTo>
                          <a:lnTo>
                            <a:pt x="2656" y="301"/>
                          </a:lnTo>
                          <a:lnTo>
                            <a:pt x="2509" y="0"/>
                          </a:lnTo>
                          <a:lnTo>
                            <a:pt x="154" y="0"/>
                          </a:ln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50" name="Group 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64" y="2754"/>
                      <a:ext cx="796" cy="323"/>
                      <a:chOff x="2364" y="2754"/>
                      <a:chExt cx="796" cy="323"/>
                    </a:xfrm>
                  </p:grpSpPr>
                  <p:sp>
                    <p:nvSpPr>
                      <p:cNvPr id="51" name="Line 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64" y="2759"/>
                        <a:ext cx="0" cy="318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160" y="2754"/>
                        <a:ext cx="0" cy="32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48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97" y="2716"/>
                    <a:ext cx="1064" cy="334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34" charset="-128"/>
                      </a:rPr>
                      <a:t>INSTRUCTIONAL</a:t>
                    </a:r>
                  </a:p>
                  <a:p>
                    <a:pPr>
                      <a:defRPr/>
                    </a:pPr>
                    <a:r>
                      <a:rPr 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34" charset="-128"/>
                      </a:rPr>
                      <a:t>STRATEGIES</a:t>
                    </a:r>
                  </a:p>
                </p:txBody>
              </p:sp>
            </p:grpSp>
            <p:sp>
              <p:nvSpPr>
                <p:cNvPr id="46" name="Line 27"/>
                <p:cNvSpPr>
                  <a:spLocks noChangeShapeType="1"/>
                </p:cNvSpPr>
                <p:nvPr/>
              </p:nvSpPr>
              <p:spPr bwMode="auto">
                <a:xfrm>
                  <a:off x="1507" y="2750"/>
                  <a:ext cx="253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28"/>
              <p:cNvGrpSpPr>
                <a:grpSpLocks/>
              </p:cNvGrpSpPr>
              <p:nvPr/>
            </p:nvGrpSpPr>
            <p:grpSpPr bwMode="auto">
              <a:xfrm>
                <a:off x="752" y="3337"/>
                <a:ext cx="4734" cy="725"/>
                <a:chOff x="1013" y="3071"/>
                <a:chExt cx="4348" cy="664"/>
              </a:xfrm>
            </p:grpSpPr>
            <p:grpSp>
              <p:nvGrpSpPr>
                <p:cNvPr id="36" name="Group 29"/>
                <p:cNvGrpSpPr>
                  <a:grpSpLocks/>
                </p:cNvGrpSpPr>
                <p:nvPr/>
              </p:nvGrpSpPr>
              <p:grpSpPr bwMode="auto">
                <a:xfrm>
                  <a:off x="1013" y="3071"/>
                  <a:ext cx="4348" cy="664"/>
                  <a:chOff x="1013" y="3071"/>
                  <a:chExt cx="4348" cy="664"/>
                </a:xfrm>
              </p:grpSpPr>
              <p:grpSp>
                <p:nvGrpSpPr>
                  <p:cNvPr id="3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1013" y="3071"/>
                    <a:ext cx="3518" cy="664"/>
                    <a:chOff x="1013" y="3071"/>
                    <a:chExt cx="3518" cy="664"/>
                  </a:xfrm>
                </p:grpSpPr>
                <p:sp>
                  <p:nvSpPr>
                    <p:cNvPr id="40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1013" y="3072"/>
                      <a:ext cx="3518" cy="652"/>
                    </a:xfrm>
                    <a:custGeom>
                      <a:avLst/>
                      <a:gdLst>
                        <a:gd name="T0" fmla="*/ 0 w 3284"/>
                        <a:gd name="T1" fmla="*/ 1220 h 602"/>
                        <a:gd name="T2" fmla="*/ 558 w 3284"/>
                        <a:gd name="T3" fmla="*/ 0 h 602"/>
                        <a:gd name="T4" fmla="*/ 5528 w 3284"/>
                        <a:gd name="T5" fmla="*/ 0 h 602"/>
                        <a:gd name="T6" fmla="*/ 6103 w 3284"/>
                        <a:gd name="T7" fmla="*/ 1237 h 602"/>
                        <a:gd name="T8" fmla="*/ 0 w 3284"/>
                        <a:gd name="T9" fmla="*/ 1220 h 6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3284"/>
                        <a:gd name="T16" fmla="*/ 0 h 602"/>
                        <a:gd name="T17" fmla="*/ 3284 w 3284"/>
                        <a:gd name="T18" fmla="*/ 602 h 6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3284" h="602">
                          <a:moveTo>
                            <a:pt x="0" y="595"/>
                          </a:moveTo>
                          <a:lnTo>
                            <a:pt x="301" y="0"/>
                          </a:lnTo>
                          <a:lnTo>
                            <a:pt x="2976" y="0"/>
                          </a:lnTo>
                          <a:lnTo>
                            <a:pt x="3284" y="602"/>
                          </a:lnTo>
                          <a:lnTo>
                            <a:pt x="0" y="595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1" name="Group 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92" y="3071"/>
                      <a:ext cx="3153" cy="664"/>
                      <a:chOff x="1192" y="3071"/>
                      <a:chExt cx="3153" cy="664"/>
                    </a:xfrm>
                  </p:grpSpPr>
                  <p:sp>
                    <p:nvSpPr>
                      <p:cNvPr id="42" name="Line 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92" y="3395"/>
                        <a:ext cx="3153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3" name="Line 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64" y="3071"/>
                        <a:ext cx="0" cy="654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4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160" y="3079"/>
                        <a:ext cx="0" cy="6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39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00" y="3254"/>
                    <a:ext cx="961" cy="194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ＭＳ Ｐゴシック" pitchFamily="34" charset="-128"/>
                      </a:rPr>
                      <a:t>MANAGEMENT</a:t>
                    </a:r>
                  </a:p>
                </p:txBody>
              </p:sp>
            </p:grpSp>
            <p:sp>
              <p:nvSpPr>
                <p:cNvPr id="37" name="Line 37"/>
                <p:cNvSpPr>
                  <a:spLocks noChangeShapeType="1"/>
                </p:cNvSpPr>
                <p:nvPr/>
              </p:nvSpPr>
              <p:spPr bwMode="auto">
                <a:xfrm>
                  <a:off x="1343" y="3079"/>
                  <a:ext cx="2858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38"/>
              <p:cNvGrpSpPr>
                <a:grpSpLocks/>
              </p:cNvGrpSpPr>
              <p:nvPr/>
            </p:nvGrpSpPr>
            <p:grpSpPr bwMode="auto">
              <a:xfrm>
                <a:off x="619" y="4050"/>
                <a:ext cx="4096" cy="270"/>
                <a:chOff x="890" y="3724"/>
                <a:chExt cx="3764" cy="247"/>
              </a:xfrm>
            </p:grpSpPr>
            <p:grpSp>
              <p:nvGrpSpPr>
                <p:cNvPr id="32" name="Group 39"/>
                <p:cNvGrpSpPr>
                  <a:grpSpLocks/>
                </p:cNvGrpSpPr>
                <p:nvPr/>
              </p:nvGrpSpPr>
              <p:grpSpPr bwMode="auto">
                <a:xfrm>
                  <a:off x="890" y="3724"/>
                  <a:ext cx="3764" cy="247"/>
                  <a:chOff x="890" y="3724"/>
                  <a:chExt cx="3764" cy="247"/>
                </a:xfrm>
              </p:grpSpPr>
              <p:sp>
                <p:nvSpPr>
                  <p:cNvPr id="34" name="Freeform 40"/>
                  <p:cNvSpPr>
                    <a:spLocks/>
                  </p:cNvSpPr>
                  <p:nvPr/>
                </p:nvSpPr>
                <p:spPr bwMode="auto">
                  <a:xfrm>
                    <a:off x="890" y="3724"/>
                    <a:ext cx="3764" cy="247"/>
                  </a:xfrm>
                  <a:custGeom>
                    <a:avLst/>
                    <a:gdLst>
                      <a:gd name="T0" fmla="*/ 191 w 3514"/>
                      <a:gd name="T1" fmla="*/ 0 h 230"/>
                      <a:gd name="T2" fmla="*/ 0 w 3514"/>
                      <a:gd name="T3" fmla="*/ 437 h 230"/>
                      <a:gd name="T4" fmla="*/ 6524 w 3514"/>
                      <a:gd name="T5" fmla="*/ 437 h 230"/>
                      <a:gd name="T6" fmla="*/ 6295 w 3514"/>
                      <a:gd name="T7" fmla="*/ 6 h 230"/>
                      <a:gd name="T8" fmla="*/ 191 w 3514"/>
                      <a:gd name="T9" fmla="*/ 0 h 23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514"/>
                      <a:gd name="T16" fmla="*/ 0 h 230"/>
                      <a:gd name="T17" fmla="*/ 3514 w 3514"/>
                      <a:gd name="T18" fmla="*/ 230 h 23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514" h="230">
                        <a:moveTo>
                          <a:pt x="103" y="0"/>
                        </a:moveTo>
                        <a:lnTo>
                          <a:pt x="0" y="230"/>
                        </a:lnTo>
                        <a:lnTo>
                          <a:pt x="3514" y="230"/>
                        </a:lnTo>
                        <a:lnTo>
                          <a:pt x="3392" y="6"/>
                        </a:lnTo>
                        <a:lnTo>
                          <a:pt x="103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62" y="3761"/>
                    <a:ext cx="2033" cy="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solidFill>
                          <a:schemeClr val="bg1"/>
                        </a:solidFill>
                        <a:latin typeface="Arial" charset="0"/>
                        <a:ea typeface="MS PGothic" pitchFamily="34" charset="-128"/>
                      </a:rPr>
                      <a:t>FOUNDATION OF ESSENTIAL BELIEFS</a:t>
                    </a:r>
                    <a:endParaRPr lang="en-US" sz="2400" b="1">
                      <a:solidFill>
                        <a:srgbClr val="000000"/>
                      </a:solidFill>
                      <a:latin typeface="Times New Roman" pitchFamily="18" charset="0"/>
                      <a:ea typeface="MS PGothic" pitchFamily="34" charset="-128"/>
                    </a:endParaRPr>
                  </a:p>
                </p:txBody>
              </p:sp>
            </p:grpSp>
            <p:sp>
              <p:nvSpPr>
                <p:cNvPr id="33" name="Line 42"/>
                <p:cNvSpPr>
                  <a:spLocks noChangeShapeType="1"/>
                </p:cNvSpPr>
                <p:nvPr/>
              </p:nvSpPr>
              <p:spPr bwMode="auto">
                <a:xfrm>
                  <a:off x="1007" y="3730"/>
                  <a:ext cx="3524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" name="Rectangle 43"/>
              <p:cNvSpPr>
                <a:spLocks noChangeArrowheads="1"/>
              </p:cNvSpPr>
              <p:nvPr/>
            </p:nvSpPr>
            <p:spPr bwMode="auto">
              <a:xfrm>
                <a:off x="148" y="283"/>
                <a:ext cx="1724" cy="745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6666FF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0099CC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Text Box 44"/>
              <p:cNvSpPr txBox="1">
                <a:spLocks noChangeArrowheads="1"/>
              </p:cNvSpPr>
              <p:nvPr/>
            </p:nvSpPr>
            <p:spPr bwMode="auto">
              <a:xfrm>
                <a:off x="163" y="315"/>
                <a:ext cx="1661" cy="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tabLst>
                    <a:tab pos="169863" algn="l"/>
                  </a:tabLst>
                </a:pPr>
                <a:r>
                  <a:rPr lang="en-US" sz="1600">
                    <a:solidFill>
                      <a:srgbClr val="6666FF"/>
                    </a:solidFill>
                    <a:latin typeface="Arial" charset="0"/>
                    <a:ea typeface="MS PGothic" pitchFamily="34" charset="-128"/>
                  </a:rPr>
                  <a:t> </a:t>
                </a:r>
                <a:r>
                  <a:rPr lang="en-US" b="1">
                    <a:solidFill>
                      <a:srgbClr val="6666FF"/>
                    </a:solidFill>
                    <a:latin typeface="Arial" charset="0"/>
                    <a:ea typeface="MS PGothic" pitchFamily="34" charset="-128"/>
                  </a:rPr>
                  <a:t>KEY CONCEPTS</a:t>
                </a:r>
                <a:endParaRPr lang="en-US" sz="2000" b="1">
                  <a:solidFill>
                    <a:srgbClr val="6666FF"/>
                  </a:solidFill>
                  <a:latin typeface="Arial" charset="0"/>
                  <a:ea typeface="MS PGothic" pitchFamily="34" charset="-128"/>
                </a:endParaRPr>
              </a:p>
              <a:p>
                <a:pPr algn="l">
                  <a:buFontTx/>
                  <a:buChar char="•"/>
                  <a:tabLst>
                    <a:tab pos="169863" algn="l"/>
                  </a:tabLst>
                </a:pPr>
                <a:r>
                  <a:rPr lang="en-US" sz="1600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 	</a:t>
                </a:r>
                <a:r>
                  <a:rPr lang="en-US" sz="16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Areas of Performance</a:t>
                </a:r>
              </a:p>
              <a:p>
                <a:pPr algn="l">
                  <a:buFontTx/>
                  <a:buChar char="•"/>
                  <a:tabLst>
                    <a:tab pos="169863" algn="l"/>
                  </a:tabLst>
                </a:pPr>
                <a:r>
                  <a:rPr lang="en-US" sz="16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 	Repertoire</a:t>
                </a:r>
              </a:p>
              <a:p>
                <a:pPr algn="l">
                  <a:buFontTx/>
                  <a:buChar char="•"/>
                  <a:tabLst>
                    <a:tab pos="169863" algn="l"/>
                  </a:tabLst>
                </a:pPr>
                <a:r>
                  <a:rPr lang="en-US" sz="16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 	Matching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14" name="Text Box 45"/>
              <p:cNvSpPr txBox="1">
                <a:spLocks noChangeArrowheads="1"/>
              </p:cNvSpPr>
              <p:nvPr/>
            </p:nvSpPr>
            <p:spPr bwMode="auto">
              <a:xfrm>
                <a:off x="2308" y="848"/>
                <a:ext cx="730" cy="3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3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Overarching</a:t>
                </a:r>
              </a:p>
              <a:p>
                <a:r>
                  <a:rPr lang="en-US" sz="13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Objectives</a:t>
                </a:r>
                <a:endParaRPr lang="en-US" sz="13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15" name="Text Box 46"/>
              <p:cNvSpPr txBox="1">
                <a:spLocks noChangeArrowheads="1"/>
              </p:cNvSpPr>
              <p:nvPr/>
            </p:nvSpPr>
            <p:spPr bwMode="auto">
              <a:xfrm>
                <a:off x="2299" y="1170"/>
                <a:ext cx="713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Curriculum</a:t>
                </a:r>
              </a:p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Design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16" name="Text Box 47"/>
              <p:cNvSpPr txBox="1">
                <a:spLocks noChangeArrowheads="1"/>
              </p:cNvSpPr>
              <p:nvPr/>
            </p:nvSpPr>
            <p:spPr bwMode="auto">
              <a:xfrm>
                <a:off x="2044" y="1632"/>
                <a:ext cx="836" cy="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 dirty="0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Planning</a:t>
                </a:r>
              </a:p>
            </p:txBody>
          </p:sp>
          <p:sp>
            <p:nvSpPr>
              <p:cNvPr id="17" name="Text Box 48"/>
              <p:cNvSpPr txBox="1">
                <a:spLocks noChangeArrowheads="1"/>
              </p:cNvSpPr>
              <p:nvPr/>
            </p:nvSpPr>
            <p:spPr bwMode="auto">
              <a:xfrm>
                <a:off x="1828" y="1985"/>
                <a:ext cx="77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Assessment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18" name="Text Box 49"/>
              <p:cNvSpPr txBox="1">
                <a:spLocks noChangeArrowheads="1"/>
              </p:cNvSpPr>
              <p:nvPr/>
            </p:nvSpPr>
            <p:spPr bwMode="auto">
              <a:xfrm>
                <a:off x="2727" y="1893"/>
                <a:ext cx="774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Learning</a:t>
                </a:r>
              </a:p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Experiences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19" name="Text Box 50"/>
              <p:cNvSpPr txBox="1">
                <a:spLocks noChangeArrowheads="1"/>
              </p:cNvSpPr>
              <p:nvPr/>
            </p:nvSpPr>
            <p:spPr bwMode="auto">
              <a:xfrm>
                <a:off x="1734" y="2256"/>
                <a:ext cx="785" cy="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Personal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Relationship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Building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0" name="Text Box 51"/>
              <p:cNvSpPr txBox="1">
                <a:spLocks noChangeArrowheads="1"/>
              </p:cNvSpPr>
              <p:nvPr/>
            </p:nvSpPr>
            <p:spPr bwMode="auto">
              <a:xfrm>
                <a:off x="2767" y="2380"/>
                <a:ext cx="84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Class Climate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1" name="Text Box 52"/>
              <p:cNvSpPr txBox="1">
                <a:spLocks noChangeArrowheads="1"/>
              </p:cNvSpPr>
              <p:nvPr/>
            </p:nvSpPr>
            <p:spPr bwMode="auto">
              <a:xfrm>
                <a:off x="2262" y="2731"/>
                <a:ext cx="81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Expectations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2" name="Text Box 53"/>
              <p:cNvSpPr txBox="1">
                <a:spLocks noChangeArrowheads="1"/>
              </p:cNvSpPr>
              <p:nvPr/>
            </p:nvSpPr>
            <p:spPr bwMode="auto">
              <a:xfrm>
                <a:off x="1459" y="3052"/>
                <a:ext cx="46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Clarity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3" name="Text Box 54"/>
              <p:cNvSpPr txBox="1">
                <a:spLocks noChangeArrowheads="1"/>
              </p:cNvSpPr>
              <p:nvPr/>
            </p:nvSpPr>
            <p:spPr bwMode="auto">
              <a:xfrm>
                <a:off x="2266" y="2989"/>
                <a:ext cx="786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Principles of</a:t>
                </a:r>
              </a:p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Learning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4" name="Text Box 55"/>
              <p:cNvSpPr txBox="1">
                <a:spLocks noChangeArrowheads="1"/>
              </p:cNvSpPr>
              <p:nvPr/>
            </p:nvSpPr>
            <p:spPr bwMode="auto">
              <a:xfrm>
                <a:off x="3257" y="2989"/>
                <a:ext cx="66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Models</a:t>
                </a:r>
                <a:r>
                  <a:rPr lang="en-US" sz="1400" b="1">
                    <a:latin typeface="Arial" charset="0"/>
                    <a:ea typeface="MS PGothic" pitchFamily="34" charset="-128"/>
                  </a:rPr>
                  <a:t> </a:t>
                </a:r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of</a:t>
                </a:r>
                <a:r>
                  <a:rPr lang="en-US" sz="1400" b="1">
                    <a:latin typeface="Arial" charset="0"/>
                    <a:ea typeface="MS PGothic" pitchFamily="34" charset="-128"/>
                  </a:rPr>
                  <a:t> </a:t>
                </a:r>
              </a:p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Teaching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5" name="Text Box 56"/>
              <p:cNvSpPr txBox="1">
                <a:spLocks noChangeArrowheads="1"/>
              </p:cNvSpPr>
              <p:nvPr/>
            </p:nvSpPr>
            <p:spPr bwMode="auto">
              <a:xfrm>
                <a:off x="1386" y="3414"/>
                <a:ext cx="44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Space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6" name="Text Box 57"/>
              <p:cNvSpPr txBox="1">
                <a:spLocks noChangeArrowheads="1"/>
              </p:cNvSpPr>
              <p:nvPr/>
            </p:nvSpPr>
            <p:spPr bwMode="auto">
              <a:xfrm>
                <a:off x="2456" y="3414"/>
                <a:ext cx="37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Time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7" name="Text Box 58"/>
              <p:cNvSpPr txBox="1">
                <a:spLocks noChangeArrowheads="1"/>
              </p:cNvSpPr>
              <p:nvPr/>
            </p:nvSpPr>
            <p:spPr bwMode="auto">
              <a:xfrm>
                <a:off x="3340" y="3414"/>
                <a:ext cx="59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Routines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8" name="Text Box 59"/>
              <p:cNvSpPr txBox="1">
                <a:spLocks noChangeArrowheads="1"/>
              </p:cNvSpPr>
              <p:nvPr/>
            </p:nvSpPr>
            <p:spPr bwMode="auto">
              <a:xfrm>
                <a:off x="1328" y="3760"/>
                <a:ext cx="60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Attention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29" name="Text Box 60"/>
              <p:cNvSpPr txBox="1">
                <a:spLocks noChangeArrowheads="1"/>
              </p:cNvSpPr>
              <p:nvPr/>
            </p:nvSpPr>
            <p:spPr bwMode="auto">
              <a:xfrm>
                <a:off x="2305" y="3760"/>
                <a:ext cx="71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Momentum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30" name="Text Box 61"/>
              <p:cNvSpPr txBox="1">
                <a:spLocks noChangeArrowheads="1"/>
              </p:cNvSpPr>
              <p:nvPr/>
            </p:nvSpPr>
            <p:spPr bwMode="auto">
              <a:xfrm>
                <a:off x="3319" y="3760"/>
                <a:ext cx="64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rPr>
                  <a:t>Discipline</a:t>
                </a:r>
                <a:endParaRPr lang="en-US" sz="2800" b="1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31" name="Freeform 62"/>
              <p:cNvSpPr>
                <a:spLocks/>
              </p:cNvSpPr>
              <p:nvPr/>
            </p:nvSpPr>
            <p:spPr bwMode="auto">
              <a:xfrm>
                <a:off x="612" y="240"/>
                <a:ext cx="4103" cy="4080"/>
              </a:xfrm>
              <a:custGeom>
                <a:avLst/>
                <a:gdLst>
                  <a:gd name="T0" fmla="*/ 7012 w 3520"/>
                  <a:gd name="T1" fmla="*/ 0 h 3488"/>
                  <a:gd name="T2" fmla="*/ 0 w 3520"/>
                  <a:gd name="T3" fmla="*/ 14296 h 3488"/>
                  <a:gd name="T4" fmla="*/ 13981 w 3520"/>
                  <a:gd name="T5" fmla="*/ 14296 h 3488"/>
                  <a:gd name="T6" fmla="*/ 7012 w 3520"/>
                  <a:gd name="T7" fmla="*/ 0 h 3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20"/>
                  <a:gd name="T13" fmla="*/ 0 h 3488"/>
                  <a:gd name="T14" fmla="*/ 3520 w 3520"/>
                  <a:gd name="T15" fmla="*/ 3488 h 3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20" h="3488">
                    <a:moveTo>
                      <a:pt x="1766" y="0"/>
                    </a:moveTo>
                    <a:lnTo>
                      <a:pt x="0" y="3488"/>
                    </a:lnTo>
                    <a:lnTo>
                      <a:pt x="3520" y="3488"/>
                    </a:lnTo>
                    <a:lnTo>
                      <a:pt x="1766" y="0"/>
                    </a:lnTo>
                    <a:close/>
                  </a:path>
                </a:pathLst>
              </a:custGeom>
              <a:noFill/>
              <a:ln w="571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" name="Text Box 63"/>
            <p:cNvSpPr txBox="1">
              <a:spLocks noChangeArrowheads="1"/>
            </p:cNvSpPr>
            <p:nvPr/>
          </p:nvSpPr>
          <p:spPr bwMode="auto">
            <a:xfrm>
              <a:off x="2652" y="1536"/>
              <a:ext cx="836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Objectives</a:t>
              </a:r>
            </a:p>
            <a:p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esmaykat</dc:creator>
  <cp:lastModifiedBy>esmaykat</cp:lastModifiedBy>
  <cp:revision>1</cp:revision>
  <dcterms:created xsi:type="dcterms:W3CDTF">2011-09-14T17:16:42Z</dcterms:created>
  <dcterms:modified xsi:type="dcterms:W3CDTF">2011-09-14T17:17:34Z</dcterms:modified>
</cp:coreProperties>
</file>